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lear Sans Bold" charset="1" panose="020B0803030202020304"/>
      <p:regular r:id="rId10"/>
    </p:embeddedFont>
    <p:embeddedFont>
      <p:font typeface="Clear Sans Bold Italics" charset="1" panose="020B0803030202090304"/>
      <p:regular r:id="rId11"/>
    </p:embeddedFont>
    <p:embeddedFont>
      <p:font typeface="Clear Sans Thin" charset="1" panose="020B0203030202020304"/>
      <p:regular r:id="rId12"/>
    </p:embeddedFont>
    <p:embeddedFont>
      <p:font typeface="Clear Sans Thin Bold" charset="1" panose="020B0303030202020304"/>
      <p:regular r:id="rId13"/>
    </p:embeddedFont>
    <p:embeddedFont>
      <p:font typeface="Clear Sans Regular" charset="1" panose="020B0503030202020304"/>
      <p:regular r:id="rId14"/>
    </p:embeddedFont>
    <p:embeddedFont>
      <p:font typeface="Clear Sans Regular Bold" charset="1" panose="020B0603030202020304"/>
      <p:regular r:id="rId15"/>
    </p:embeddedFont>
    <p:embeddedFont>
      <p:font typeface="Clear Sans Regular Italics" charset="1" panose="020B0503030202090304"/>
      <p:regular r:id="rId16"/>
    </p:embeddedFont>
    <p:embeddedFont>
      <p:font typeface="Clear Sans Regular Bold Italics" charset="1" panose="020B06030302020903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1.png" Type="http://schemas.openxmlformats.org/officeDocument/2006/relationships/image"/><Relationship Id="rId17" Target="../media/image22.svg" Type="http://schemas.openxmlformats.org/officeDocument/2006/relationships/image"/><Relationship Id="rId18" Target="../media/image23.png" Type="http://schemas.openxmlformats.org/officeDocument/2006/relationships/image"/><Relationship Id="rId19" Target="../media/image24.svg" Type="http://schemas.openxmlformats.org/officeDocument/2006/relationships/image"/><Relationship Id="rId2" Target="../media/image7.png" Type="http://schemas.openxmlformats.org/officeDocument/2006/relationships/image"/><Relationship Id="rId20" Target="../media/image25.png" Type="http://schemas.openxmlformats.org/officeDocument/2006/relationships/image"/><Relationship Id="rId21" Target="../media/image26.svg" Type="http://schemas.openxmlformats.org/officeDocument/2006/relationships/image"/><Relationship Id="rId22" Target="../media/image27.png" Type="http://schemas.openxmlformats.org/officeDocument/2006/relationships/image"/><Relationship Id="rId23" Target="../media/image28.svg" Type="http://schemas.openxmlformats.org/officeDocument/2006/relationships/image"/><Relationship Id="rId24" Target="../media/image29.png" Type="http://schemas.openxmlformats.org/officeDocument/2006/relationships/image"/><Relationship Id="rId25" Target="../media/image30.svg" Type="http://schemas.openxmlformats.org/officeDocument/2006/relationships/image"/><Relationship Id="rId26" Target="../media/image31.png" Type="http://schemas.openxmlformats.org/officeDocument/2006/relationships/image"/><Relationship Id="rId27" Target="../media/image32.svg" Type="http://schemas.openxmlformats.org/officeDocument/2006/relationships/image"/><Relationship Id="rId28" Target="../media/image33.png" Type="http://schemas.openxmlformats.org/officeDocument/2006/relationships/image"/><Relationship Id="rId29" Target="../media/image34.svg" Type="http://schemas.openxmlformats.org/officeDocument/2006/relationships/image"/><Relationship Id="rId3" Target="../media/image8.svg" Type="http://schemas.openxmlformats.org/officeDocument/2006/relationships/image"/><Relationship Id="rId30" Target="../media/image35.png" Type="http://schemas.openxmlformats.org/officeDocument/2006/relationships/image"/><Relationship Id="rId31" Target="../media/image36.svg" Type="http://schemas.openxmlformats.org/officeDocument/2006/relationships/image"/><Relationship Id="rId32" Target="../media/image37.png" Type="http://schemas.openxmlformats.org/officeDocument/2006/relationships/image"/><Relationship Id="rId33" Target="../media/image38.svg" Type="http://schemas.openxmlformats.org/officeDocument/2006/relationships/image"/><Relationship Id="rId34" Target="../media/image39.png" Type="http://schemas.openxmlformats.org/officeDocument/2006/relationships/image"/><Relationship Id="rId35" Target="../media/image40.svg" Type="http://schemas.openxmlformats.org/officeDocument/2006/relationships/image"/><Relationship Id="rId36" Target="../media/image41.png" Type="http://schemas.openxmlformats.org/officeDocument/2006/relationships/image"/><Relationship Id="rId37" Target="../media/image42.svg" Type="http://schemas.openxmlformats.org/officeDocument/2006/relationships/image"/><Relationship Id="rId38" Target="../media/image43.png" Type="http://schemas.openxmlformats.org/officeDocument/2006/relationships/image"/><Relationship Id="rId39" Target="../media/image44.svg" Type="http://schemas.openxmlformats.org/officeDocument/2006/relationships/image"/><Relationship Id="rId4" Target="../media/image9.png" Type="http://schemas.openxmlformats.org/officeDocument/2006/relationships/image"/><Relationship Id="rId40" Target="../media/image45.png" Type="http://schemas.openxmlformats.org/officeDocument/2006/relationships/image"/><Relationship Id="rId41" Target="../media/image46.svg" Type="http://schemas.openxmlformats.org/officeDocument/2006/relationships/image"/><Relationship Id="rId42" Target="../media/image47.png" Type="http://schemas.openxmlformats.org/officeDocument/2006/relationships/image"/><Relationship Id="rId43" Target="../media/image48.svg" Type="http://schemas.openxmlformats.org/officeDocument/2006/relationships/image"/><Relationship Id="rId44" Target="../media/image49.png" Type="http://schemas.openxmlformats.org/officeDocument/2006/relationships/image"/><Relationship Id="rId45" Target="../media/image50.svg" Type="http://schemas.openxmlformats.org/officeDocument/2006/relationships/image"/><Relationship Id="rId46" Target="../media/image51.png" Type="http://schemas.openxmlformats.org/officeDocument/2006/relationships/image"/><Relationship Id="rId47" Target="../media/image52.svg" Type="http://schemas.openxmlformats.org/officeDocument/2006/relationships/image"/><Relationship Id="rId48" Target="../media/image53.png" Type="http://schemas.openxmlformats.org/officeDocument/2006/relationships/image"/><Relationship Id="rId49" Target="../media/image54.sv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image5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886950" y="-307216"/>
            <a:ext cx="5903118" cy="1544156"/>
          </a:xfrm>
          <a:prstGeom prst="rect">
            <a:avLst/>
          </a:prstGeom>
          <a:solidFill>
            <a:srgbClr val="E4D4C5">
              <a:alpha val="34902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12136" t="0" r="44180" b="0"/>
          <a:stretch>
            <a:fillRect/>
          </a:stretch>
        </p:blipFill>
        <p:spPr>
          <a:xfrm flipH="false" flipV="false" rot="0">
            <a:off x="9886950" y="1580534"/>
            <a:ext cx="5920974" cy="901368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71945"/>
            <a:ext cx="6993156" cy="363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38"/>
              </a:lnSpc>
            </a:pPr>
            <a:r>
              <a:rPr lang="en-US" sz="9533">
                <a:solidFill>
                  <a:srgbClr val="4D4A46"/>
                </a:solidFill>
                <a:latin typeface="Clear Sans Bold Bold"/>
              </a:rPr>
              <a:t>ОТЧЁТ ПО СОЗДАНИЮ ПРОЕКТА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495635"/>
            <a:ext cx="6827208" cy="176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8"/>
              </a:lnSpc>
            </a:pPr>
            <a:r>
              <a:rPr lang="en-US" spc="376" sz="2690">
                <a:solidFill>
                  <a:srgbClr val="4D4A46"/>
                </a:solidFill>
                <a:latin typeface="Clear Sans Thin"/>
              </a:rPr>
              <a:t>ПРЕЗЕНТАЦИЯ ПРОИЗВОДСТВЕННОГО ОТДЕЛА:</a:t>
            </a:r>
          </a:p>
          <a:p>
            <a:pPr>
              <a:lnSpc>
                <a:spcPts val="3498"/>
              </a:lnSpc>
            </a:pPr>
            <a:r>
              <a:rPr lang="en-US" spc="376" sz="2690">
                <a:solidFill>
                  <a:srgbClr val="4D4A46"/>
                </a:solidFill>
                <a:latin typeface="Clear Sans Thin"/>
              </a:rPr>
              <a:t>ПАЛИЕНКО АНТОН</a:t>
            </a:r>
          </a:p>
          <a:p>
            <a:pPr>
              <a:lnSpc>
                <a:spcPts val="3498"/>
              </a:lnSpc>
            </a:pPr>
            <a:r>
              <a:rPr lang="en-US" spc="376" sz="2690">
                <a:solidFill>
                  <a:srgbClr val="4D4A46"/>
                </a:solidFill>
                <a:latin typeface="Clear Sans Thin"/>
              </a:rPr>
              <a:t>ЗОЛОТАРЁВ ТИМОФЕЙ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90503" y="8105569"/>
            <a:ext cx="1468797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pc="-899" sz="9999">
                <a:solidFill>
                  <a:srgbClr val="E4D4C5">
                    <a:alpha val="69804"/>
                  </a:srgbClr>
                </a:solidFill>
                <a:latin typeface="Clear Sans Bold"/>
              </a:rPr>
              <a:t>17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458274" y="-321367"/>
            <a:ext cx="8414494" cy="1544156"/>
          </a:xfrm>
          <a:prstGeom prst="rect">
            <a:avLst/>
          </a:prstGeom>
          <a:solidFill>
            <a:srgbClr val="E4D4C5">
              <a:alpha val="34902"/>
            </a:srgbClr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9529" t="0" r="28103" b="0"/>
          <a:stretch>
            <a:fillRect/>
          </a:stretch>
        </p:blipFill>
        <p:spPr>
          <a:xfrm flipH="false" flipV="false" rot="0">
            <a:off x="575995" y="1527143"/>
            <a:ext cx="8432350" cy="901368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752331" y="1019175"/>
            <a:ext cx="650696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pc="179" sz="6000">
                <a:solidFill>
                  <a:srgbClr val="4D4A46"/>
                </a:solidFill>
                <a:latin typeface="Clear Sans Bold Bold"/>
              </a:rPr>
              <a:t>СПАСИБО ЗА ВНИМАНИЕ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90503" y="798289"/>
            <a:ext cx="1468797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pc="-899" sz="9999">
                <a:solidFill>
                  <a:srgbClr val="E4D4C5">
                    <a:alpha val="69804"/>
                  </a:srgbClr>
                </a:solidFill>
                <a:latin typeface="Clear Sans Bold"/>
              </a:rPr>
              <a:t>01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3143502" y="1028700"/>
            <a:ext cx="12021137" cy="8229600"/>
          </a:xfrm>
          <a:prstGeom prst="rect">
            <a:avLst/>
          </a:prstGeom>
          <a:solidFill>
            <a:srgbClr val="E4D4C5">
              <a:alpha val="34902"/>
            </a:srgbClr>
          </a:solidFill>
        </p:spPr>
      </p:sp>
      <p:sp>
        <p:nvSpPr>
          <p:cNvPr name="TextBox 4" id="4"/>
          <p:cNvSpPr txBox="true"/>
          <p:nvPr/>
        </p:nvSpPr>
        <p:spPr>
          <a:xfrm rot="-5400000">
            <a:off x="-2310326" y="4886325"/>
            <a:ext cx="78198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pc="339" sz="3399">
                <a:solidFill>
                  <a:srgbClr val="4D4A46"/>
                </a:solidFill>
                <a:latin typeface="Clear Sans Regular Bold"/>
              </a:rPr>
              <a:t>ОСНОВНЫЕ ТЕМЫ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796746" y="3113652"/>
            <a:ext cx="8694507" cy="4059697"/>
            <a:chOff x="0" y="0"/>
            <a:chExt cx="11592676" cy="541292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23825"/>
              <a:ext cx="11592676" cy="962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70"/>
                </a:lnSpc>
              </a:pPr>
              <a:r>
                <a:rPr lang="en-US" spc="141" sz="4725">
                  <a:solidFill>
                    <a:srgbClr val="4D4A46"/>
                  </a:solidFill>
                  <a:latin typeface="Clear Sans Bold Bold"/>
                </a:rPr>
                <a:t>КРАТКОЕ ОПИСАНИЕ ОТЧЕТА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669604"/>
              <a:ext cx="11592676" cy="3743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pc="-30" sz="3000">
                  <a:solidFill>
                    <a:srgbClr val="4D4A46"/>
                  </a:solidFill>
                  <a:latin typeface="Clear Sans Thin"/>
                </a:rPr>
                <a:t>Цель проекта</a:t>
              </a:r>
            </a:p>
            <a:p>
              <a:pPr>
                <a:lnSpc>
                  <a:spcPts val="4500"/>
                </a:lnSpc>
              </a:pPr>
              <a:r>
                <a:rPr lang="en-US" spc="-30" sz="3000">
                  <a:solidFill>
                    <a:srgbClr val="4D4A46"/>
                  </a:solidFill>
                  <a:latin typeface="Clear Sans Thin"/>
                </a:rPr>
                <a:t>Описание реализации</a:t>
              </a:r>
            </a:p>
            <a:p>
              <a:pPr>
                <a:lnSpc>
                  <a:spcPts val="4500"/>
                </a:lnSpc>
              </a:pPr>
              <a:r>
                <a:rPr lang="en-US" spc="-30" sz="3000">
                  <a:solidFill>
                    <a:srgbClr val="4D4A46"/>
                  </a:solidFill>
                  <a:latin typeface="Clear Sans Thin"/>
                </a:rPr>
                <a:t>Возникшие трудности</a:t>
              </a:r>
            </a:p>
            <a:p>
              <a:pPr>
                <a:lnSpc>
                  <a:spcPts val="4500"/>
                </a:lnSpc>
              </a:pPr>
              <a:r>
                <a:rPr lang="en-US" spc="-30" sz="3000">
                  <a:solidFill>
                    <a:srgbClr val="4D4A46"/>
                  </a:solidFill>
                  <a:latin typeface="Clear Sans Thin"/>
                </a:rPr>
                <a:t>Как улучшить </a:t>
              </a:r>
            </a:p>
            <a:p>
              <a:pPr>
                <a:lnSpc>
                  <a:spcPts val="4500"/>
                </a:lnSpc>
              </a:pPr>
              <a:r>
                <a:rPr lang="en-US" spc="-30" sz="3000">
                  <a:solidFill>
                    <a:srgbClr val="4D4A46"/>
                  </a:solidFill>
                  <a:latin typeface="Clear Sans Thin"/>
                </a:rPr>
                <a:t>Вывод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2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660398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9"/>
              </a:lnSpc>
            </a:pPr>
            <a:r>
              <a:rPr lang="en-US" spc="339" sz="3399">
                <a:solidFill>
                  <a:srgbClr val="4D4A46"/>
                </a:solidFill>
                <a:latin typeface="Clear Sans Regular"/>
              </a:rPr>
              <a:t>Идеи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763634" y="2150987"/>
            <a:ext cx="7118892" cy="5985027"/>
            <a:chOff x="0" y="0"/>
            <a:chExt cx="9491856" cy="798003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17475"/>
              <a:ext cx="9491856" cy="6121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12"/>
                </a:lnSpc>
              </a:pPr>
              <a:r>
                <a:rPr lang="en-US" spc="168" sz="5625">
                  <a:solidFill>
                    <a:srgbClr val="4D4A46"/>
                  </a:solidFill>
                  <a:latin typeface="Clear Sans Thin"/>
                </a:rPr>
                <a:t>Мы хотели создать бота, способного помогать обычному человеку в повседневной жизни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341860"/>
              <a:ext cx="949185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00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9301" t="0" r="9301" b="0"/>
          <a:stretch>
            <a:fillRect/>
          </a:stretch>
        </p:blipFill>
        <p:spPr>
          <a:xfrm flipH="false" flipV="false" rot="0">
            <a:off x="1028700" y="3227496"/>
            <a:ext cx="6528227" cy="381299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8124971"/>
            <a:ext cx="1468797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pc="-899" sz="9999">
                <a:solidFill>
                  <a:srgbClr val="E4D4C5">
                    <a:alpha val="69804"/>
                  </a:srgbClr>
                </a:solidFill>
                <a:latin typeface="Clear Sans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45513" y="-251860"/>
            <a:ext cx="15493308" cy="10732513"/>
          </a:xfrm>
          <a:prstGeom prst="rect">
            <a:avLst/>
          </a:prstGeom>
          <a:solidFill>
            <a:srgbClr val="E4D4C5">
              <a:alpha val="34902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2894125" cy="4141012"/>
            <a:chOff x="0" y="0"/>
            <a:chExt cx="17192167" cy="552135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14792" r="0" b="14792"/>
            <a:stretch>
              <a:fillRect/>
            </a:stretch>
          </p:blipFill>
          <p:spPr>
            <a:xfrm>
              <a:off x="0" y="0"/>
              <a:ext cx="5493656" cy="552135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6823" t="0" r="16823" b="0"/>
            <a:stretch>
              <a:fillRect/>
            </a:stretch>
          </p:blipFill>
          <p:spPr>
            <a:xfrm>
              <a:off x="5849256" y="0"/>
              <a:ext cx="5493656" cy="552135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16833" t="0" r="16833" b="0"/>
            <a:stretch>
              <a:fillRect/>
            </a:stretch>
          </p:blipFill>
          <p:spPr>
            <a:xfrm>
              <a:off x="11698511" y="0"/>
              <a:ext cx="5493656" cy="552135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706342" y="5954572"/>
            <a:ext cx="4112990" cy="3809041"/>
            <a:chOff x="0" y="0"/>
            <a:chExt cx="5483986" cy="507872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5483986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02"/>
                </a:lnSpc>
              </a:pPr>
              <a:r>
                <a:rPr lang="en-US" spc="292" sz="2925">
                  <a:solidFill>
                    <a:srgbClr val="4D4A46"/>
                  </a:solidFill>
                  <a:latin typeface="Clear Sans Regular Bold"/>
                </a:rPr>
                <a:t>СЛОВА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71871"/>
              <a:ext cx="5483986" cy="4028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7"/>
                </a:lnSpc>
              </a:pPr>
              <a:r>
                <a:rPr lang="en-US" spc="116" sz="2324">
                  <a:solidFill>
                    <a:srgbClr val="4D4A46"/>
                  </a:solidFill>
                  <a:latin typeface="Clear Sans Thin"/>
                </a:rPr>
                <a:t>Данная функция работает в связки с библиотекой pymorphy2 и wikipedia, что позволяет ей описывать введённое пользователем слово и выводить краткие свединья о нём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122706" y="5954572"/>
            <a:ext cx="4706114" cy="3313742"/>
            <a:chOff x="0" y="0"/>
            <a:chExt cx="6274819" cy="441832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6274819" cy="129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pc="300" sz="3000">
                  <a:solidFill>
                    <a:srgbClr val="4D4A46"/>
                  </a:solidFill>
                  <a:latin typeface="Clear Sans Regular Bold"/>
                </a:rPr>
                <a:t>ПОМОЩЬ В ПОИСКЕ И ПОДБОРЕ ФИЛЬМОВ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652896"/>
              <a:ext cx="6274819" cy="27870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37"/>
                </a:lnSpc>
              </a:pPr>
              <a:r>
                <a:rPr lang="en-US" spc="141" sz="2824">
                  <a:solidFill>
                    <a:srgbClr val="4D4A46"/>
                  </a:solidFill>
                  <a:latin typeface="Clear Sans Thin"/>
                </a:rPr>
                <a:t>Наш бот с помощью сложного алгоритма и API кинопоиска способен помочь с поиском фильма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65596" y="5954572"/>
            <a:ext cx="3538401" cy="3323267"/>
            <a:chOff x="0" y="0"/>
            <a:chExt cx="4717867" cy="443102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9050"/>
              <a:ext cx="4717867" cy="687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89"/>
                </a:lnSpc>
              </a:pPr>
              <a:r>
                <a:rPr lang="en-US" spc="329" sz="3299">
                  <a:solidFill>
                    <a:srgbClr val="4D4A46"/>
                  </a:solidFill>
                  <a:latin typeface="Clear Sans Regular Bold"/>
                </a:rPr>
                <a:t>ЦИФРЫ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217287"/>
              <a:ext cx="4717867" cy="3235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37"/>
                </a:lnSpc>
              </a:pPr>
              <a:r>
                <a:rPr lang="en-US" spc="131" sz="2624">
                  <a:solidFill>
                    <a:srgbClr val="4D4A46"/>
                  </a:solidFill>
                  <a:latin typeface="Clear Sans Thin"/>
                </a:rPr>
                <a:t>Данная функция помогает пользователю получить сведения о введённом им числе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790503" y="755082"/>
            <a:ext cx="1468797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pc="-899" sz="9999">
                <a:solidFill>
                  <a:srgbClr val="E4D4C5">
                    <a:alpha val="69804"/>
                  </a:srgbClr>
                </a:solidFill>
                <a:latin typeface="Clear Sans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34401" y="4082365"/>
            <a:ext cx="5595058" cy="2122270"/>
            <a:chOff x="0" y="0"/>
            <a:chExt cx="7460077" cy="282969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57150"/>
              <a:ext cx="7460077" cy="1205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410"/>
                </a:lnSpc>
              </a:pPr>
              <a:r>
                <a:rPr lang="en-US" spc="171" sz="5700">
                  <a:solidFill>
                    <a:srgbClr val="4D4A46"/>
                  </a:solidFill>
                  <a:latin typeface="Clear Sans Regular"/>
                </a:rPr>
                <a:t>Трудности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130559"/>
              <a:ext cx="7460077" cy="493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24683" t="0" r="24683" b="0"/>
          <a:stretch>
            <a:fillRect/>
          </a:stretch>
        </p:blipFill>
        <p:spPr>
          <a:xfrm flipH="false" flipV="false" rot="0">
            <a:off x="3396955" y="1674301"/>
            <a:ext cx="6625240" cy="872581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>
            <a:off x="3356991" y="-485061"/>
            <a:ext cx="6665204" cy="1843457"/>
          </a:xfrm>
          <a:prstGeom prst="rect">
            <a:avLst/>
          </a:prstGeom>
          <a:solidFill>
            <a:srgbClr val="E4D4C5">
              <a:alpha val="34902"/>
            </a:srgbClr>
          </a:solidFill>
        </p:spPr>
      </p:sp>
      <p:sp>
        <p:nvSpPr>
          <p:cNvPr name="TextBox 7" id="7"/>
          <p:cNvSpPr txBox="true"/>
          <p:nvPr/>
        </p:nvSpPr>
        <p:spPr>
          <a:xfrm rot="0">
            <a:off x="988248" y="8076982"/>
            <a:ext cx="1468797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pc="-899" sz="9999">
                <a:solidFill>
                  <a:srgbClr val="E4D4C5">
                    <a:alpha val="69804"/>
                  </a:srgbClr>
                </a:solidFill>
                <a:latin typeface="Clear Sans Bold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867652" y="0"/>
            <a:ext cx="9420348" cy="10557891"/>
          </a:xfrm>
          <a:prstGeom prst="rect">
            <a:avLst/>
          </a:prstGeom>
          <a:solidFill>
            <a:srgbClr val="E4D4C5">
              <a:alpha val="34902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8762981"/>
            <a:ext cx="619653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0"/>
              </a:lnSpc>
            </a:pPr>
            <a:r>
              <a:rPr lang="en-US" sz="4125">
                <a:solidFill>
                  <a:srgbClr val="4D4A46"/>
                </a:solidFill>
                <a:latin typeface="Clear Sans Bold Bold"/>
              </a:rPr>
              <a:t>КЛЮЧЕВЫЕ ТРУДНОСТИ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56431" y="1032798"/>
            <a:ext cx="6642789" cy="8221403"/>
            <a:chOff x="0" y="0"/>
            <a:chExt cx="8857052" cy="1096187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8575"/>
              <a:ext cx="8857052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pc="300" sz="3000">
                  <a:solidFill>
                    <a:srgbClr val="4D4A46"/>
                  </a:solidFill>
                  <a:latin typeface="Clear Sans Regular Bold"/>
                </a:rPr>
                <a:t>ТРУДНОСТЬ С FLASK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17716"/>
              <a:ext cx="8857052" cy="3061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12"/>
                </a:lnSpc>
              </a:pPr>
              <a:r>
                <a:rPr lang="en-US" spc="123" sz="2475">
                  <a:solidFill>
                    <a:srgbClr val="4D4A46"/>
                  </a:solidFill>
                  <a:latin typeface="Clear Sans Thin"/>
                </a:rPr>
                <a:t>Первой и одной из самых больших трудностей стала работа с Flask, так как найти сведения по данной библиотеке в русском сегменте интернета было практически невозможно.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281005"/>
              <a:ext cx="8857052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pc="240" sz="2400">
                  <a:solidFill>
                    <a:srgbClr val="4D4A46"/>
                  </a:solidFill>
                  <a:latin typeface="Clear Sans Regular Bold"/>
                </a:rPr>
                <a:t>ТРУДНОСТЬ С HEROKU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262526"/>
              <a:ext cx="8857052" cy="1817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12"/>
                </a:lnSpc>
              </a:pPr>
              <a:r>
                <a:rPr lang="en-US" spc="123" sz="2475">
                  <a:solidFill>
                    <a:srgbClr val="4D4A46"/>
                  </a:solidFill>
                  <a:latin typeface="Clear Sans Thin"/>
                </a:rPr>
                <a:t>Так как в данное время работа Heroku c Github не представляется возможной это тоже вызвало трудности.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272960"/>
              <a:ext cx="8857052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15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262736"/>
              <a:ext cx="8857052" cy="572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12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795534"/>
            <a:ext cx="1468797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pc="-899" sz="9999">
                <a:solidFill>
                  <a:srgbClr val="E4D4C5">
                    <a:alpha val="69804"/>
                  </a:srgbClr>
                </a:solidFill>
                <a:latin typeface="Clear Sans Bold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16268"/>
            <a:ext cx="7569667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pc="179" sz="6000">
                <a:solidFill>
                  <a:srgbClr val="4D4A46"/>
                </a:solidFill>
                <a:latin typeface="Clear Sans Bold Bold"/>
              </a:rPr>
              <a:t>КАК УЛУЧШИТЬ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188412" y="1028700"/>
            <a:ext cx="5823238" cy="1803527"/>
            <a:chOff x="0" y="0"/>
            <a:chExt cx="7764318" cy="240470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7764318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pc="300" sz="3000">
                  <a:solidFill>
                    <a:srgbClr val="4D4A46"/>
                  </a:solidFill>
                  <a:latin typeface="Clear Sans Regular Bold"/>
                </a:rPr>
                <a:t>ЭТАП 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61016"/>
              <a:ext cx="7764318" cy="1363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74"/>
                </a:lnSpc>
              </a:pPr>
              <a:r>
                <a:rPr lang="en-US" spc="142" sz="2849">
                  <a:solidFill>
                    <a:srgbClr val="4D4A46"/>
                  </a:solidFill>
                  <a:latin typeface="Clear Sans Thin"/>
                </a:rPr>
                <a:t>Добавить большее количество и разнообразие фуекций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0069685" y="1028700"/>
            <a:ext cx="56402" cy="9845877"/>
          </a:xfrm>
          <a:prstGeom prst="rect">
            <a:avLst/>
          </a:prstGeom>
          <a:solidFill>
            <a:srgbClr val="E4D4C5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1188412" y="7048500"/>
            <a:ext cx="5823238" cy="1285367"/>
            <a:chOff x="0" y="0"/>
            <a:chExt cx="7764318" cy="171382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7764318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pc="300" sz="3000">
                  <a:solidFill>
                    <a:srgbClr val="4D4A46"/>
                  </a:solidFill>
                  <a:latin typeface="Clear Sans Regular Bold"/>
                </a:rPr>
                <a:t>ЭТАП 3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61016"/>
              <a:ext cx="7764318" cy="6724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24"/>
                </a:lnSpc>
              </a:pPr>
              <a:r>
                <a:rPr lang="en-US" spc="147" sz="2949">
                  <a:solidFill>
                    <a:srgbClr val="4D4A46"/>
                  </a:solidFill>
                  <a:latin typeface="Clear Sans Thin"/>
                </a:rPr>
                <a:t>Оптимизация работы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188412" y="3962400"/>
            <a:ext cx="5823238" cy="1331087"/>
            <a:chOff x="0" y="0"/>
            <a:chExt cx="7764318" cy="177478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7764318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pc="300" sz="3000">
                  <a:solidFill>
                    <a:srgbClr val="4D4A46"/>
                  </a:solidFill>
                  <a:latin typeface="Clear Sans Regular Bold"/>
                </a:rPr>
                <a:t>ЭТАП 2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51491"/>
              <a:ext cx="7764318" cy="742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74"/>
                </a:lnSpc>
              </a:pPr>
              <a:r>
                <a:rPr lang="en-US" spc="162" sz="3249">
                  <a:solidFill>
                    <a:srgbClr val="4D4A46"/>
                  </a:solidFill>
                  <a:latin typeface="Clear Sans Thin"/>
                </a:rPr>
                <a:t>Улучшение сайта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15693" y="1028700"/>
            <a:ext cx="364388" cy="364388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4D4C5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943893" y="4038600"/>
            <a:ext cx="364388" cy="364388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4D4C5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915693" y="7105650"/>
            <a:ext cx="364388" cy="364388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4D4C5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8700" y="8044436"/>
            <a:ext cx="1468797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pc="-899" sz="9999">
                <a:solidFill>
                  <a:srgbClr val="E4D4C5">
                    <a:alpha val="69804"/>
                  </a:srgbClr>
                </a:solidFill>
                <a:latin typeface="Clear Sans Bold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963166" y="-190500"/>
            <a:ext cx="10754921" cy="10668000"/>
          </a:xfrm>
          <a:prstGeom prst="rect">
            <a:avLst/>
          </a:prstGeom>
          <a:solidFill>
            <a:srgbClr val="E4D4C5">
              <a:alpha val="34902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7533298" y="1451072"/>
            <a:ext cx="9726002" cy="7384856"/>
            <a:chOff x="0" y="0"/>
            <a:chExt cx="12968002" cy="984647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155945" y="62116"/>
              <a:ext cx="1511959" cy="1380006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387603" y="267024"/>
              <a:ext cx="1664597" cy="103205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729525" y="165250"/>
              <a:ext cx="1800715" cy="1103347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050476" y="119957"/>
              <a:ext cx="1518291" cy="1264323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059785" y="2659662"/>
              <a:ext cx="1704279" cy="1270462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387603" y="2659662"/>
              <a:ext cx="1664597" cy="1310492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237926" y="2659662"/>
              <a:ext cx="759967" cy="1270462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396221" y="2822397"/>
              <a:ext cx="826801" cy="1310492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283530" y="5224062"/>
              <a:ext cx="1256789" cy="1431126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537203" y="5367277"/>
              <a:ext cx="1365398" cy="1365398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825711" y="5295672"/>
              <a:ext cx="1608342" cy="1383174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083615" y="5571064"/>
              <a:ext cx="1452014" cy="1161611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1242257" y="5598750"/>
              <a:ext cx="1587699" cy="1641418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215483" y="8268578"/>
              <a:ext cx="1411144" cy="1411144"/>
            </a:xfrm>
            <a:prstGeom prst="rect">
              <a:avLst/>
            </a:prstGeom>
          </p:spPr>
        </p:pic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466075" y="8167605"/>
              <a:ext cx="1507653" cy="1493947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746836" y="8210760"/>
              <a:ext cx="1763960" cy="1363060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8970562" y="8122609"/>
              <a:ext cx="1678119" cy="1678119"/>
            </a:xfrm>
            <a:prstGeom prst="rect">
              <a:avLst/>
            </a:prstGeom>
          </p:spPr>
        </p:pic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1218126" y="2659662"/>
              <a:ext cx="1635961" cy="1635961"/>
            </a:xfrm>
            <a:prstGeom prst="rect">
              <a:avLst/>
            </a:prstGeom>
          </p:spPr>
        </p:pic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1104211" y="7982682"/>
              <a:ext cx="1863792" cy="1863792"/>
            </a:xfrm>
            <a:prstGeom prst="rect">
              <a:avLst/>
            </a:prstGeom>
          </p:spPr>
        </p:pic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1253058" y="0"/>
              <a:ext cx="1566098" cy="1566098"/>
            </a:xfrm>
            <a:prstGeom prst="rect">
              <a:avLst/>
            </a:prstGeom>
          </p:spPr>
        </p:pic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1675" y="84762"/>
              <a:ext cx="1148077" cy="1214312"/>
            </a:xfrm>
            <a:prstGeom prst="rect">
              <a:avLst/>
            </a:prstGeom>
          </p:spPr>
        </p:pic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1675" y="2659662"/>
              <a:ext cx="1359945" cy="1310492"/>
            </a:xfrm>
            <a:prstGeom prst="rect">
              <a:avLst/>
            </a:prstGeom>
          </p:spPr>
        </p:pic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1675" y="5364788"/>
              <a:ext cx="1425332" cy="1574162"/>
            </a:xfrm>
            <a:prstGeom prst="rect">
              <a:avLst/>
            </a:prstGeom>
          </p:spPr>
        </p:pic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8268578"/>
              <a:ext cx="1407123" cy="1411144"/>
            </a:xfrm>
            <a:prstGeom prst="rect">
              <a:avLst/>
            </a:prstGeom>
          </p:spPr>
        </p:pic>
      </p:grpSp>
      <p:grpSp>
        <p:nvGrpSpPr>
          <p:cNvPr name="Group 28" id="28"/>
          <p:cNvGrpSpPr/>
          <p:nvPr/>
        </p:nvGrpSpPr>
        <p:grpSpPr>
          <a:xfrm rot="0">
            <a:off x="1028700" y="3190951"/>
            <a:ext cx="5438424" cy="4152098"/>
            <a:chOff x="0" y="0"/>
            <a:chExt cx="7251232" cy="5536131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5045460"/>
              <a:ext cx="7251232" cy="476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64"/>
                </a:lnSpc>
                <a:spcBef>
                  <a:spcPct val="0"/>
                </a:spcBef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67786"/>
              <a:ext cx="7251232" cy="44402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40"/>
                </a:lnSpc>
              </a:pPr>
              <a:r>
                <a:rPr lang="en-US" spc="-59" sz="5945">
                  <a:solidFill>
                    <a:srgbClr val="4D4A46"/>
                  </a:solidFill>
                  <a:latin typeface="Clear Sans Bold"/>
                </a:rPr>
                <a:t>Все цели и задачи были выполнены в срок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28700" y="8087994"/>
            <a:ext cx="1468797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pc="-899" sz="9999">
                <a:solidFill>
                  <a:srgbClr val="E4D4C5">
                    <a:alpha val="69804"/>
                  </a:srgbClr>
                </a:solidFill>
                <a:latin typeface="Clear Sans Bold"/>
              </a:rPr>
              <a:t>10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34757"/>
            <a:ext cx="3415083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90"/>
              </a:lnSpc>
            </a:pPr>
            <a:r>
              <a:rPr lang="en-US" spc="114" sz="3825">
                <a:solidFill>
                  <a:srgbClr val="4D4A46"/>
                </a:solidFill>
                <a:latin typeface="Clear Sans Bold Bold"/>
              </a:rPr>
              <a:t>НАША КОМАНДА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5631032" y="4831706"/>
            <a:ext cx="3585607" cy="1699397"/>
          </a:xfrm>
          <a:prstGeom prst="rect">
            <a:avLst/>
          </a:prstGeom>
          <a:solidFill>
            <a:srgbClr val="E4D4C5">
              <a:alpha val="34902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9652363" y="4831706"/>
            <a:ext cx="3585607" cy="1699397"/>
          </a:xfrm>
          <a:prstGeom prst="rect">
            <a:avLst/>
          </a:prstGeom>
          <a:solidFill>
            <a:srgbClr val="E4D4C5">
              <a:alpha val="34902"/>
            </a:srgbClr>
          </a:solidFill>
        </p:spPr>
      </p:sp>
      <p:sp>
        <p:nvSpPr>
          <p:cNvPr name="TextBox 5" id="5"/>
          <p:cNvSpPr txBox="true"/>
          <p:nvPr/>
        </p:nvSpPr>
        <p:spPr>
          <a:xfrm rot="0">
            <a:off x="6068537" y="5186055"/>
            <a:ext cx="272569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pc="300" sz="3000">
                <a:solidFill>
                  <a:srgbClr val="4D4A46"/>
                </a:solidFill>
                <a:latin typeface="Clear Sans Regular Bold"/>
              </a:rPr>
              <a:t>ПАЛИЕНКО АНТОН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21851" t="0" r="21851" b="0"/>
          <a:stretch>
            <a:fillRect/>
          </a:stretch>
        </p:blipFill>
        <p:spPr>
          <a:xfrm flipH="false" flipV="false" rot="0">
            <a:off x="9652363" y="1028700"/>
            <a:ext cx="3570511" cy="356748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42" r="0" b="42"/>
          <a:stretch>
            <a:fillRect/>
          </a:stretch>
        </p:blipFill>
        <p:spPr>
          <a:xfrm flipH="false" flipV="false" rot="0">
            <a:off x="5646128" y="1028700"/>
            <a:ext cx="3570511" cy="356748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082320" y="5186055"/>
            <a:ext cx="272569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pc="300" sz="3000">
                <a:solidFill>
                  <a:srgbClr val="4D4A46"/>
                </a:solidFill>
                <a:latin typeface="Clear Sans Regular Bold"/>
              </a:rPr>
              <a:t>ЗОЛОТАРЁВ ТИМОФЕЙ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087994"/>
            <a:ext cx="1468797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pc="-899" sz="9999">
                <a:solidFill>
                  <a:srgbClr val="E4D4C5">
                    <a:alpha val="69804"/>
                  </a:srgbClr>
                </a:solidFill>
                <a:latin typeface="Clear Sans Bold"/>
              </a:rPr>
              <a:t>15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DAE_VDknsIg</dc:identifier>
  <dcterms:modified xsi:type="dcterms:W3CDTF">2011-08-01T06:04:30Z</dcterms:modified>
  <cp:revision>1</cp:revision>
  <dc:title>Отчёт по созданию проекта</dc:title>
</cp:coreProperties>
</file>